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318" r:id="rId5"/>
    <p:sldId id="1307" r:id="rId6"/>
    <p:sldId id="906" r:id="rId7"/>
    <p:sldId id="1329" r:id="rId8"/>
    <p:sldId id="1350" r:id="rId9"/>
    <p:sldId id="1285" r:id="rId10"/>
    <p:sldId id="1331" r:id="rId11"/>
    <p:sldId id="1382" r:id="rId12"/>
    <p:sldId id="1327" r:id="rId13"/>
    <p:sldId id="1173" r:id="rId14"/>
    <p:sldId id="1353" r:id="rId15"/>
    <p:sldId id="1032" r:id="rId16"/>
    <p:sldId id="1387" r:id="rId17"/>
    <p:sldId id="1308" r:id="rId18"/>
    <p:sldId id="1312" r:id="rId19"/>
    <p:sldId id="1354" r:id="rId20"/>
    <p:sldId id="1368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1A1422"/>
    <a:srgbClr val="17003A"/>
    <a:srgbClr val="EBE3F5"/>
    <a:srgbClr val="0E1107"/>
    <a:srgbClr val="6C548A"/>
    <a:srgbClr val="73004C"/>
    <a:srgbClr val="BF9B30"/>
    <a:srgbClr val="BF2828"/>
    <a:srgbClr val="C93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86379" autoAdjust="0"/>
  </p:normalViewPr>
  <p:slideViewPr>
    <p:cSldViewPr snapToGrid="0">
      <p:cViewPr varScale="1">
        <p:scale>
          <a:sx n="165" d="100"/>
          <a:sy n="165" d="100"/>
        </p:scale>
        <p:origin x="9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28210116421124E-2"/>
          <c:y val="3.8757963543609115E-2"/>
          <c:w val="0.93046118844928183"/>
          <c:h val="0.788775496460208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Louisiana</c:v>
                </c:pt>
              </c:strCache>
            </c:strRef>
          </c:tx>
          <c:spPr>
            <a:solidFill>
              <a:srgbClr val="17003A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37.590670108867663</c:v>
                </c:pt>
                <c:pt idx="1">
                  <c:v>1152.7845836350275</c:v>
                </c:pt>
                <c:pt idx="2">
                  <c:v>4243.6773435931264</c:v>
                </c:pt>
                <c:pt idx="3">
                  <c:v>11841.613504450426</c:v>
                </c:pt>
                <c:pt idx="4">
                  <c:v>11732.731345345994</c:v>
                </c:pt>
                <c:pt idx="5">
                  <c:v>11094.022263905747</c:v>
                </c:pt>
                <c:pt idx="6">
                  <c:v>13758.940796006613</c:v>
                </c:pt>
                <c:pt idx="7">
                  <c:v>8525.125779345366</c:v>
                </c:pt>
                <c:pt idx="8">
                  <c:v>4540.7537647829131</c:v>
                </c:pt>
                <c:pt idx="9">
                  <c:v>23025.427342231305</c:v>
                </c:pt>
                <c:pt idx="10">
                  <c:v>40773.45691156917</c:v>
                </c:pt>
                <c:pt idx="11">
                  <c:v>23850.682293820915</c:v>
                </c:pt>
                <c:pt idx="12">
                  <c:v>13865.916879053555</c:v>
                </c:pt>
                <c:pt idx="13">
                  <c:v>5312.2765393570971</c:v>
                </c:pt>
                <c:pt idx="14">
                  <c:v>2635.236188230283</c:v>
                </c:pt>
                <c:pt idx="15">
                  <c:v>1470.8355543490263</c:v>
                </c:pt>
                <c:pt idx="16">
                  <c:v>648.10028005812023</c:v>
                </c:pt>
                <c:pt idx="17">
                  <c:v>161.69926015246051</c:v>
                </c:pt>
                <c:pt idx="18">
                  <c:v>10.676342932765159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C-4173-BCC4-84E3FD4685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rgbClr val="D2A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28.098913926435205</c:v>
                </c:pt>
                <c:pt idx="2">
                  <c:v>570.77940336176903</c:v>
                </c:pt>
                <c:pt idx="3">
                  <c:v>2801.1067889490837</c:v>
                </c:pt>
                <c:pt idx="4">
                  <c:v>5161.6068144900928</c:v>
                </c:pt>
                <c:pt idx="5">
                  <c:v>12661.434530340088</c:v>
                </c:pt>
                <c:pt idx="6">
                  <c:v>16395.223780131113</c:v>
                </c:pt>
                <c:pt idx="7">
                  <c:v>12506.929760258976</c:v>
                </c:pt>
                <c:pt idx="8">
                  <c:v>8629.4807337386756</c:v>
                </c:pt>
                <c:pt idx="9">
                  <c:v>15761.400348596932</c:v>
                </c:pt>
                <c:pt idx="10">
                  <c:v>25168.461436083198</c:v>
                </c:pt>
                <c:pt idx="11">
                  <c:v>13920.982541556747</c:v>
                </c:pt>
                <c:pt idx="12">
                  <c:v>5598.736825502624</c:v>
                </c:pt>
                <c:pt idx="13">
                  <c:v>1421.2592196181336</c:v>
                </c:pt>
                <c:pt idx="14">
                  <c:v>99.302474874710356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C-4173-BCC4-84E3FD4685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Alabama/Mississippi</c:v>
                </c:pt>
              </c:strCache>
            </c:strRef>
          </c:tx>
          <c:spPr>
            <a:ln>
              <a:solidFill>
                <a:prstClr val="white">
                  <a:lumMod val="50000"/>
                </a:prst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13.584716656546282</c:v>
                </c:pt>
                <c:pt idx="3">
                  <c:v>178.73405866419773</c:v>
                </c:pt>
                <c:pt idx="4">
                  <c:v>92.257129237250496</c:v>
                </c:pt>
                <c:pt idx="5">
                  <c:v>47.938163359104848</c:v>
                </c:pt>
                <c:pt idx="6">
                  <c:v>11.485932082900611</c:v>
                </c:pt>
                <c:pt idx="7">
                  <c:v>0</c:v>
                </c:pt>
                <c:pt idx="8">
                  <c:v>0</c:v>
                </c:pt>
                <c:pt idx="9">
                  <c:v>11.079212869732245</c:v>
                </c:pt>
                <c:pt idx="10">
                  <c:v>560.90885687958496</c:v>
                </c:pt>
                <c:pt idx="11">
                  <c:v>2665.1351473044806</c:v>
                </c:pt>
                <c:pt idx="12">
                  <c:v>3327.1352725836259</c:v>
                </c:pt>
                <c:pt idx="13">
                  <c:v>1331.781169480565</c:v>
                </c:pt>
                <c:pt idx="14">
                  <c:v>103.96034088201134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CC-4173-BCC4-84E3FD468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839168"/>
        <c:axId val="32840704"/>
      </c:barChart>
      <c:catAx>
        <c:axId val="328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840704"/>
        <c:crosses val="autoZero"/>
        <c:auto val="1"/>
        <c:lblAlgn val="ctr"/>
        <c:lblOffset val="100"/>
        <c:tickLblSkip val="2"/>
        <c:noMultiLvlLbl val="0"/>
      </c:catAx>
      <c:valAx>
        <c:axId val="3284070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2839168"/>
        <c:crosses val="autoZero"/>
        <c:crossBetween val="between"/>
        <c:dispUnits>
          <c:builtInUnit val="thousands"/>
        </c:dispUnits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7980410209039504E-2"/>
          <c:y val="0.90419782145963967"/>
          <c:w val="0.93080240130387493"/>
          <c:h val="7.8106705098200585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28210116421124E-2"/>
          <c:y val="3.8757963543609115E-2"/>
          <c:w val="0.93046118844928183"/>
          <c:h val="0.768881428668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LNG Export</c:v>
                </c:pt>
              </c:strCache>
            </c:strRef>
          </c:tx>
          <c:spPr>
            <a:solidFill>
              <a:srgbClr val="17003A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58.363596026426222</c:v>
                </c:pt>
                <c:pt idx="2">
                  <c:v>2312.0785879276623</c:v>
                </c:pt>
                <c:pt idx="3">
                  <c:v>7087.6818013892998</c:v>
                </c:pt>
                <c:pt idx="4">
                  <c:v>5362.9668418715764</c:v>
                </c:pt>
                <c:pt idx="5">
                  <c:v>8769.4140758007852</c:v>
                </c:pt>
                <c:pt idx="6">
                  <c:v>16730.557483723278</c:v>
                </c:pt>
                <c:pt idx="7">
                  <c:v>10214.073824441188</c:v>
                </c:pt>
                <c:pt idx="8">
                  <c:v>5968.9485772643538</c:v>
                </c:pt>
                <c:pt idx="9">
                  <c:v>22722.872718060113</c:v>
                </c:pt>
                <c:pt idx="10">
                  <c:v>42150.491368285075</c:v>
                </c:pt>
                <c:pt idx="11">
                  <c:v>34375.108013180201</c:v>
                </c:pt>
                <c:pt idx="12">
                  <c:v>20941.448014402602</c:v>
                </c:pt>
                <c:pt idx="13">
                  <c:v>5786.1012498226828</c:v>
                </c:pt>
                <c:pt idx="14">
                  <c:v>679.4634665467504</c:v>
                </c:pt>
                <c:pt idx="15">
                  <c:v>28.781595615339327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C-4173-BCC4-84E3FD4685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Cracker/Polymer</c:v>
                </c:pt>
              </c:strCache>
            </c:strRef>
          </c:tx>
          <c:spPr>
            <a:solidFill>
              <a:srgbClr val="D2A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19.001057842014855</c:v>
                </c:pt>
                <c:pt idx="1">
                  <c:v>903.99306544698061</c:v>
                </c:pt>
                <c:pt idx="2">
                  <c:v>1510.715309464169</c:v>
                </c:pt>
                <c:pt idx="3">
                  <c:v>3346.383691046517</c:v>
                </c:pt>
                <c:pt idx="4">
                  <c:v>8241.4739056575381</c:v>
                </c:pt>
                <c:pt idx="5">
                  <c:v>11783.626031677994</c:v>
                </c:pt>
                <c:pt idx="6">
                  <c:v>9397.9583346267373</c:v>
                </c:pt>
                <c:pt idx="7">
                  <c:v>7745.6515538984468</c:v>
                </c:pt>
                <c:pt idx="8">
                  <c:v>6129.6549919282361</c:v>
                </c:pt>
                <c:pt idx="9">
                  <c:v>10063.492452380266</c:v>
                </c:pt>
                <c:pt idx="10">
                  <c:v>14446.864460620773</c:v>
                </c:pt>
                <c:pt idx="11">
                  <c:v>4468.2631247227237</c:v>
                </c:pt>
                <c:pt idx="12">
                  <c:v>1850.3409627372014</c:v>
                </c:pt>
                <c:pt idx="13">
                  <c:v>2279.2156786331129</c:v>
                </c:pt>
                <c:pt idx="14">
                  <c:v>2159.0355374402543</c:v>
                </c:pt>
                <c:pt idx="15">
                  <c:v>1442.0539587336871</c:v>
                </c:pt>
                <c:pt idx="16">
                  <c:v>648.10028005812023</c:v>
                </c:pt>
                <c:pt idx="17">
                  <c:v>161.69926015246051</c:v>
                </c:pt>
                <c:pt idx="18">
                  <c:v>10.676342932765159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C-4173-BCC4-84E3FD4685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Methanol/Ammonia</c:v>
                </c:pt>
              </c:strCache>
            </c:strRef>
          </c:tx>
          <c:spPr>
            <a:ln>
              <a:solidFill>
                <a:prstClr val="white">
                  <a:lumMod val="50000"/>
                </a:prst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18.589612266852807</c:v>
                </c:pt>
                <c:pt idx="1">
                  <c:v>218.526836088056</c:v>
                </c:pt>
                <c:pt idx="2">
                  <c:v>921.95180356236563</c:v>
                </c:pt>
                <c:pt idx="3">
                  <c:v>3413.683140497611</c:v>
                </c:pt>
                <c:pt idx="4">
                  <c:v>2758.6339850136255</c:v>
                </c:pt>
                <c:pt idx="5">
                  <c:v>2141.6959056377868</c:v>
                </c:pt>
                <c:pt idx="6">
                  <c:v>1846.1896977430802</c:v>
                </c:pt>
                <c:pt idx="7">
                  <c:v>2460.5418674389616</c:v>
                </c:pt>
                <c:pt idx="8">
                  <c:v>953.08105336264794</c:v>
                </c:pt>
                <c:pt idx="9">
                  <c:v>5621.5712466061768</c:v>
                </c:pt>
                <c:pt idx="10">
                  <c:v>9615.562282978357</c:v>
                </c:pt>
                <c:pt idx="11">
                  <c:v>1544.9725688044775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CC-4173-BCC4-84E3FD4685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prstClr val="white">
                  <a:lumMod val="50000"/>
                </a:prstClr>
              </a:solidFill>
            </a:ln>
          </c:spPr>
          <c:invertIfNegative val="0"/>
          <c:cat>
            <c:strRef>
              <c:f>Sheet1!$B$1:$U$1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83.29576265724431</c:v>
                </c:pt>
                <c:pt idx="3">
                  <c:v>973.70571913028107</c:v>
                </c:pt>
                <c:pt idx="4">
                  <c:v>623.52055653059631</c:v>
                </c:pt>
                <c:pt idx="5">
                  <c:v>1108.6589444883768</c:v>
                </c:pt>
                <c:pt idx="6">
                  <c:v>2190.9449921275291</c:v>
                </c:pt>
                <c:pt idx="7">
                  <c:v>611.78829382574395</c:v>
                </c:pt>
                <c:pt idx="8">
                  <c:v>118.54987596634966</c:v>
                </c:pt>
                <c:pt idx="9">
                  <c:v>389.97048665140312</c:v>
                </c:pt>
                <c:pt idx="10">
                  <c:v>289.90909264773842</c:v>
                </c:pt>
                <c:pt idx="11">
                  <c:v>48.456275974736954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CC-4173-BCC4-84E3FD468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839168"/>
        <c:axId val="32840704"/>
      </c:barChart>
      <c:catAx>
        <c:axId val="328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840704"/>
        <c:crosses val="autoZero"/>
        <c:auto val="1"/>
        <c:lblAlgn val="ctr"/>
        <c:lblOffset val="100"/>
        <c:tickLblSkip val="2"/>
        <c:noMultiLvlLbl val="0"/>
      </c:catAx>
      <c:valAx>
        <c:axId val="3284070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2839168"/>
        <c:crosses val="autoZero"/>
        <c:crossBetween val="between"/>
        <c:dispUnits>
          <c:builtInUnit val="thousands"/>
        </c:dispUnits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7980410209039504E-2"/>
          <c:y val="0.88687767031182407"/>
          <c:w val="0.93080240130387493"/>
          <c:h val="9.5426889423478253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12002" cy="461194"/>
          </a:xfrm>
          <a:prstGeom prst="rect">
            <a:avLst/>
          </a:prstGeom>
        </p:spPr>
        <p:txBody>
          <a:bodyPr vert="horz" lIns="87457" tIns="43729" rIns="87457" bIns="43729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8" y="4"/>
            <a:ext cx="3012002" cy="461194"/>
          </a:xfrm>
          <a:prstGeom prst="rect">
            <a:avLst/>
          </a:prstGeom>
        </p:spPr>
        <p:txBody>
          <a:bodyPr vert="horz" lIns="87457" tIns="43729" rIns="87457" bIns="43729" rtlCol="0"/>
          <a:lstStyle>
            <a:lvl1pPr algn="r">
              <a:defRPr sz="1100"/>
            </a:lvl1pPr>
          </a:lstStyle>
          <a:p>
            <a:fld id="{D05B49AA-F85C-4890-8D5D-4AE6AB6A71F0}" type="datetimeFigureOut">
              <a:rPr lang="en-US" smtClean="0"/>
              <a:t>1/14/20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3359"/>
            <a:ext cx="3012002" cy="461194"/>
          </a:xfrm>
          <a:prstGeom prst="rect">
            <a:avLst/>
          </a:prstGeom>
        </p:spPr>
        <p:txBody>
          <a:bodyPr vert="horz" lIns="87457" tIns="43729" rIns="87457" bIns="43729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8" y="8773359"/>
            <a:ext cx="3012002" cy="461194"/>
          </a:xfrm>
          <a:prstGeom prst="rect">
            <a:avLst/>
          </a:prstGeom>
        </p:spPr>
        <p:txBody>
          <a:bodyPr vert="horz" lIns="87457" tIns="43729" rIns="87457" bIns="43729" rtlCol="0" anchor="b"/>
          <a:lstStyle>
            <a:lvl1pPr algn="r">
              <a:defRPr sz="1100"/>
            </a:lvl1pPr>
          </a:lstStyle>
          <a:p>
            <a:fld id="{1368409C-FE56-41DB-AD07-858C3C386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9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699" cy="46180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180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300"/>
            </a:lvl1pPr>
          </a:lstStyle>
          <a:p>
            <a:fld id="{06FA45DF-7BCE-4CF7-A5A4-2D79A3684135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4863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8"/>
            <a:ext cx="5560060" cy="4156234"/>
          </a:xfrm>
          <a:prstGeom prst="rect">
            <a:avLst/>
          </a:prstGeom>
        </p:spPr>
        <p:txBody>
          <a:bodyPr vert="horz" lIns="92438" tIns="46219" rIns="92438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0"/>
            <a:ext cx="3011699" cy="461804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300"/>
            </a:lvl1pPr>
          </a:lstStyle>
          <a:p>
            <a:fld id="{E5243FEB-E38D-4583-9EEB-5E3F78BD7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students:</a:t>
            </a:r>
            <a:r>
              <a:rPr lang="en-US" baseline="0" dirty="0"/>
              <a:t> Drew, Jenna, Caroline, and Preston.</a:t>
            </a:r>
          </a:p>
          <a:p>
            <a:r>
              <a:rPr lang="en-US" baseline="0" dirty="0"/>
              <a:t>Highlights: Between David and I, we’ve presented at over 15 local industry groups to over 1,000 people. </a:t>
            </a:r>
          </a:p>
          <a:p>
            <a:r>
              <a:rPr lang="en-US" baseline="0" dirty="0"/>
              <a:t>The GCEO was downloaded more than 4,000 times from CES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43FEB-E38D-4583-9EEB-5E3F78BD75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81E6-F2E3-4835-9309-23FD41F0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D08D-54AE-48E3-8341-A76E0681FFA9}" type="datetimeFigureOut">
              <a:rPr lang="en-US" smtClean="0"/>
              <a:pPr/>
              <a:t>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C0AA-822D-4529-B09E-A3EE8251F1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281374" y="332508"/>
            <a:ext cx="42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04E10-CB79-3645-B132-1B9F16DE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445" y="836613"/>
            <a:ext cx="8860630" cy="382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2B17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5460" y="2286000"/>
            <a:ext cx="6858000" cy="2286000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Industrial Development - Trends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1" y="343112"/>
            <a:ext cx="456774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5" y="836613"/>
            <a:ext cx="8860630" cy="382587"/>
          </a:xfrm>
          <a:prstGeom prst="rect">
            <a:avLst/>
          </a:prstGeom>
          <a:solidFill>
            <a:srgbClr val="E6E0E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 energy manufacturing investments by state.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350" y="1301761"/>
            <a:ext cx="88582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continued low natural gas price outlook has facilitated considerable development of almost $308 billion: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$113 billion already completed (through 2018) and $195 billion remaining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but heavily concentrated in LNG export facilities.</a:t>
            </a: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  <a:cs typeface="Arial" charset="0"/>
              </a:rPr>
              <a:t>© </a:t>
            </a:r>
            <a:r>
              <a:rPr lang="en-US" sz="800" b="1" dirty="0">
                <a:solidFill>
                  <a:prstClr val="black"/>
                </a:solidFill>
                <a:latin typeface="Calibri"/>
              </a:rPr>
              <a:t>LSU Center for Energy Studies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7659" y="3881297"/>
            <a:ext cx="96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Billion $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507151" y="2151945"/>
          <a:ext cx="8147407" cy="430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431659"/>
            <a:ext cx="794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Source: David E. Dismukes (2013). 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Unconventional Resources and Louisiana’s Manufacturing Development Renaissance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 Baton Rouge, LA: Louisiana State University, Center for Energy Studies and author’s updates.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6" y="311150"/>
            <a:ext cx="4567747" cy="365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F2ECAC-F903-4DBE-B649-BDF7F463864E}"/>
              </a:ext>
            </a:extLst>
          </p:cNvPr>
          <p:cNvSpPr txBox="1"/>
          <p:nvPr/>
        </p:nvSpPr>
        <p:spPr>
          <a:xfrm>
            <a:off x="5521508" y="348416"/>
            <a:ext cx="339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51191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5" y="836613"/>
            <a:ext cx="8860630" cy="382587"/>
          </a:xfrm>
          <a:prstGeom prst="rect">
            <a:avLst/>
          </a:prstGeom>
          <a:solidFill>
            <a:srgbClr val="E6E0E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 energy manufacturing investments by sector.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350" y="1301761"/>
            <a:ext cx="8869680" cy="839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Prior to 2019,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LNG investments accounted for $55 billion (45 percent)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all capital investments along the Gulf Coast. Olefins (cracker) and other petrochemical-based investments accounted for $43 billion (38 percent).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  <a:cs typeface="Arial" charset="0"/>
              </a:rPr>
              <a:t>© </a:t>
            </a:r>
            <a:r>
              <a:rPr lang="en-US" sz="800" b="1" dirty="0">
                <a:solidFill>
                  <a:prstClr val="black"/>
                </a:solidFill>
                <a:latin typeface="Calibri"/>
              </a:rPr>
              <a:t>LSU Center for Energy Studies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5705" y="3890960"/>
            <a:ext cx="96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Billion $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507151" y="2297151"/>
          <a:ext cx="8147407" cy="41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431659"/>
            <a:ext cx="794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Source: David E. Dismukes (2013). 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Unconventional Resources and Louisiana’s Manufacturing Development Renaissance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 Baton Rouge, LA: Louisiana State University, Center for Energy Studies and author’s updates.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6" y="311150"/>
            <a:ext cx="4567747" cy="365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D2DD28-E419-4C13-8D9D-862F7D75EB56}"/>
              </a:ext>
            </a:extLst>
          </p:cNvPr>
          <p:cNvSpPr txBox="1"/>
          <p:nvPr/>
        </p:nvSpPr>
        <p:spPr>
          <a:xfrm>
            <a:off x="5521508" y="348416"/>
            <a:ext cx="339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0878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1169988" y="105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445" y="867093"/>
            <a:ext cx="8860630" cy="382587"/>
          </a:xfrm>
          <a:prstGeom prst="rect">
            <a:avLst/>
          </a:prstGeom>
          <a:solidFill>
            <a:srgbClr val="E6E0E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GOM investment, all project announcements.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1761" y="332508"/>
            <a:ext cx="42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6" y="316066"/>
            <a:ext cx="4567747" cy="365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B5E142-6DF3-45B3-BCD2-9A9757FB1C8B}"/>
              </a:ext>
            </a:extLst>
          </p:cNvPr>
          <p:cNvSpPr txBox="1"/>
          <p:nvPr/>
        </p:nvSpPr>
        <p:spPr>
          <a:xfrm>
            <a:off x="208360" y="1433037"/>
            <a:ext cx="8686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Texas total investment = $70.6 billion; Louisiana total investment = $116.3 billion; Total GOM investment = $194.9 billion – assuming all projects are developed at anticipated cost and at anticipated schedule.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55974-96C0-49C9-98A8-B469B0D16A04}"/>
              </a:ext>
            </a:extLst>
          </p:cNvPr>
          <p:cNvSpPr txBox="1"/>
          <p:nvPr/>
        </p:nvSpPr>
        <p:spPr>
          <a:xfrm>
            <a:off x="179512" y="5824631"/>
            <a:ext cx="8686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Good news/bad news:  Louisiana announced investment is larger than Texas – but -- Louisiana announcements are heavily weighted towards LNG.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E15EA-BCEA-4E2F-9623-38A58D2A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8" y="2392707"/>
            <a:ext cx="8496808" cy="30280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592147-6150-48FA-8E50-49138516DEBE}"/>
              </a:ext>
            </a:extLst>
          </p:cNvPr>
          <p:cNvSpPr/>
          <p:nvPr/>
        </p:nvSpPr>
        <p:spPr>
          <a:xfrm>
            <a:off x="1090247" y="4994027"/>
            <a:ext cx="1767254" cy="555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23CE70-CA0F-45D9-8BE8-161C63D3B5A0}"/>
              </a:ext>
            </a:extLst>
          </p:cNvPr>
          <p:cNvSpPr/>
          <p:nvPr/>
        </p:nvSpPr>
        <p:spPr>
          <a:xfrm>
            <a:off x="2963009" y="4994027"/>
            <a:ext cx="1679329" cy="555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A9462-9316-4C4F-967B-0B1868009215}"/>
              </a:ext>
            </a:extLst>
          </p:cNvPr>
          <p:cNvSpPr txBox="1"/>
          <p:nvPr/>
        </p:nvSpPr>
        <p:spPr>
          <a:xfrm>
            <a:off x="5521508" y="348416"/>
            <a:ext cx="339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96044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445" y="836613"/>
            <a:ext cx="8860630" cy="382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2B17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5460" y="2286000"/>
            <a:ext cx="6858000" cy="2286000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Employment Forecast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EE834A-EFE8-DE4E-B553-76136001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371952"/>
            <a:ext cx="342581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9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51761" y="332508"/>
            <a:ext cx="42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9B036-9E63-9C44-BB32-96B83E9F98E7}"/>
              </a:ext>
            </a:extLst>
          </p:cNvPr>
          <p:cNvSpPr txBox="1"/>
          <p:nvPr/>
        </p:nvSpPr>
        <p:spPr>
          <a:xfrm>
            <a:off x="5561967" y="327555"/>
            <a:ext cx="326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Employment Forecast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4E9F79C-0AE1-D546-97B1-DB325351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1449"/>
            <a:ext cx="9126538" cy="66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51761" y="332508"/>
            <a:ext cx="42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9B036-9E63-9C44-BB32-96B83E9F98E7}"/>
              </a:ext>
            </a:extLst>
          </p:cNvPr>
          <p:cNvSpPr txBox="1"/>
          <p:nvPr/>
        </p:nvSpPr>
        <p:spPr>
          <a:xfrm>
            <a:off x="5561967" y="327555"/>
            <a:ext cx="326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Employment Forecast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4E9F79C-0AE1-D546-97B1-DB325351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1449"/>
            <a:ext cx="9126537" cy="66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0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281374" y="332508"/>
            <a:ext cx="42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04E10-CB79-3645-B132-1B9F16DE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3451" y="848323"/>
            <a:ext cx="880624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Gulf Coast Energy Outlook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9269" y="333303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32CDD4-9EC3-2740-9290-D18AA7670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5" y="4083933"/>
            <a:ext cx="2179049" cy="852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34C92-888B-EE40-91D6-5BE931761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05" y="1700551"/>
            <a:ext cx="1153528" cy="1134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2547A-82F7-634C-851C-7189C382BC80}"/>
              </a:ext>
            </a:extLst>
          </p:cNvPr>
          <p:cNvSpPr txBox="1"/>
          <p:nvPr/>
        </p:nvSpPr>
        <p:spPr>
          <a:xfrm>
            <a:off x="5051754" y="1240479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Platinum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0DEDE-76F9-D140-A07E-E7380A2A2D69}"/>
              </a:ext>
            </a:extLst>
          </p:cNvPr>
          <p:cNvSpPr txBox="1"/>
          <p:nvPr/>
        </p:nvSpPr>
        <p:spPr>
          <a:xfrm>
            <a:off x="7423723" y="1240479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8A7BA0-3E95-F54E-963C-C654082E9E64}"/>
              </a:ext>
            </a:extLst>
          </p:cNvPr>
          <p:cNvSpPr txBox="1"/>
          <p:nvPr/>
        </p:nvSpPr>
        <p:spPr>
          <a:xfrm>
            <a:off x="6113329" y="377515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Bronze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4CB0F-C3F4-FE4A-A520-913121E56660}"/>
              </a:ext>
            </a:extLst>
          </p:cNvPr>
          <p:cNvSpPr txBox="1"/>
          <p:nvPr/>
        </p:nvSpPr>
        <p:spPr>
          <a:xfrm>
            <a:off x="262184" y="1394367"/>
            <a:ext cx="3500169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This outlook would not be possible without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feedback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from stakeholders from across the energy industry.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While “crunching the numbers” is a critical part of any synopsis report such as this one, equally as important is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input from stakeholders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who have an “on-the-ground” view of what is occurring in real time.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242B1-83B4-8641-9EFB-7BEA5887C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75" y="4159431"/>
            <a:ext cx="1915019" cy="8057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C6FBD8-19DA-D740-85B5-F2F14614B22F}"/>
              </a:ext>
            </a:extLst>
          </p:cNvPr>
          <p:cNvSpPr txBox="1"/>
          <p:nvPr/>
        </p:nvSpPr>
        <p:spPr>
          <a:xfrm>
            <a:off x="6098105" y="281745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43C234B-BD72-B549-9597-44EA3E3F5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66" y="3288318"/>
            <a:ext cx="2784325" cy="4176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3A97F4-B935-EA4F-846A-C03D29A10E11}"/>
              </a:ext>
            </a:extLst>
          </p:cNvPr>
          <p:cNvSpPr txBox="1"/>
          <p:nvPr/>
        </p:nvSpPr>
        <p:spPr>
          <a:xfrm>
            <a:off x="5827590" y="5155856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Contributor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3679104-F841-844B-BA7D-4707D1A46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47" y="5571532"/>
            <a:ext cx="1428284" cy="120928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53E67F-013B-1F4D-AB8A-4B51DF396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41" y="5855116"/>
            <a:ext cx="2341698" cy="443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7" b="25932"/>
          <a:stretch/>
        </p:blipFill>
        <p:spPr>
          <a:xfrm>
            <a:off x="4756027" y="1836796"/>
            <a:ext cx="2143125" cy="9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445" y="836613"/>
            <a:ext cx="8860630" cy="382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2B17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5460" y="2286000"/>
            <a:ext cx="6858000" cy="2286000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Upstream Oil and Gas Outlook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350" y="142874"/>
            <a:ext cx="8858250" cy="695326"/>
          </a:xfrm>
          <a:prstGeom prst="rect">
            <a:avLst/>
          </a:prstGeom>
          <a:solidFill>
            <a:srgbClr val="1700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prst="angle"/>
            <a:bevelB w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85E337-0D8D-4344-8A36-FDEB09EB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371952"/>
            <a:ext cx="342581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4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9071601" cy="6597528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</p:spTree>
    <p:extLst>
      <p:ext uri="{BB962C8B-B14F-4D97-AF65-F5344CB8AC3E}">
        <p14:creationId xmlns:p14="http://schemas.microsoft.com/office/powerpoint/2010/main" val="18870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" y="2866"/>
            <a:ext cx="9066069" cy="6593505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</p:spTree>
    <p:extLst>
      <p:ext uri="{BB962C8B-B14F-4D97-AF65-F5344CB8AC3E}">
        <p14:creationId xmlns:p14="http://schemas.microsoft.com/office/powerpoint/2010/main" val="158967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9071601" cy="6597528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</p:spTree>
    <p:extLst>
      <p:ext uri="{BB962C8B-B14F-4D97-AF65-F5344CB8AC3E}">
        <p14:creationId xmlns:p14="http://schemas.microsoft.com/office/powerpoint/2010/main" val="423072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" y="2866"/>
            <a:ext cx="9066069" cy="6593505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</p:spTree>
    <p:extLst>
      <p:ext uri="{BB962C8B-B14F-4D97-AF65-F5344CB8AC3E}">
        <p14:creationId xmlns:p14="http://schemas.microsoft.com/office/powerpoint/2010/main" val="26766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9071601" cy="6597528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360AD1D-EDCF-9947-924A-950D4FBD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" y="6432791"/>
            <a:ext cx="2213601" cy="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3AE4-2BCD-7B46-9F09-9CB5838B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"/>
            <a:ext cx="9071601" cy="6597528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E4699D6-9F63-4995-B158-06EE416AD93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50125" y="6599238"/>
            <a:ext cx="1776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cs typeface="Arial" charset="0"/>
              </a:rPr>
              <a:t>© </a:t>
            </a:r>
            <a:r>
              <a:rPr lang="en-US" sz="800" b="1" dirty="0"/>
              <a:t>LSU Center for Energy Studies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2F9591-D252-9446-87A9-4D8D1B35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" y="6432791"/>
            <a:ext cx="2213601" cy="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932DA2CD9E749BC1BA5FCAB37D032" ma:contentTypeVersion="0" ma:contentTypeDescription="Create a new document." ma:contentTypeScope="" ma:versionID="76649d323f27e9b2577f729ee46f6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402A86-665E-4A61-89DE-DAE29A594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49245E-E484-4342-8379-BE0B9FDED8C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CFE4F8-62BA-49CC-815F-CD8CCA777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33438</TotalTime>
  <Words>477</Words>
  <Application>Microsoft Macintosh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Gregory B Upton</cp:lastModifiedBy>
  <cp:revision>1662</cp:revision>
  <cp:lastPrinted>2019-02-21T18:44:44Z</cp:lastPrinted>
  <dcterms:created xsi:type="dcterms:W3CDTF">2010-11-10T22:14:46Z</dcterms:created>
  <dcterms:modified xsi:type="dcterms:W3CDTF">2020-01-14T22:06:27Z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0x010100CF3932DA2CD9E749BC1BA5FCAB37D032</vt:lpwstr>
  </property>
</Properties>
</file>